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84" r:id="rId5"/>
  </p:sldMasterIdLst>
  <p:notesMasterIdLst>
    <p:notesMasterId r:id="rId28"/>
  </p:notesMasterIdLst>
  <p:sldIdLst>
    <p:sldId id="256" r:id="rId6"/>
    <p:sldId id="257" r:id="rId7"/>
    <p:sldId id="288" r:id="rId8"/>
    <p:sldId id="258" r:id="rId9"/>
    <p:sldId id="289" r:id="rId10"/>
    <p:sldId id="259" r:id="rId11"/>
    <p:sldId id="260" r:id="rId12"/>
    <p:sldId id="261" r:id="rId13"/>
    <p:sldId id="319" r:id="rId14"/>
    <p:sldId id="267" r:id="rId15"/>
    <p:sldId id="290" r:id="rId16"/>
    <p:sldId id="321" r:id="rId17"/>
    <p:sldId id="305" r:id="rId18"/>
    <p:sldId id="322" r:id="rId19"/>
    <p:sldId id="269" r:id="rId20"/>
    <p:sldId id="270" r:id="rId21"/>
    <p:sldId id="271" r:id="rId22"/>
    <p:sldId id="272" r:id="rId23"/>
    <p:sldId id="277" r:id="rId24"/>
    <p:sldId id="278" r:id="rId25"/>
    <p:sldId id="279" r:id="rId26"/>
    <p:sldId id="280" r:id="rId27"/>
  </p:sldIdLst>
  <p:sldSz cx="9906000" cy="6858000" type="A4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B Mitra" pitchFamily="2" charset="-78"/>
      <p:regular r:id="rId33"/>
      <p:bold r:id="rId34"/>
    </p:embeddedFont>
    <p:embeddedFont>
      <p:font typeface="B Nazanin" pitchFamily="2" charset="-78"/>
      <p:regular r:id="rId35"/>
      <p:bold r:id="rId3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7" autoAdjust="0"/>
    <p:restoredTop sz="90860" autoAdjust="0"/>
  </p:normalViewPr>
  <p:slideViewPr>
    <p:cSldViewPr>
      <p:cViewPr>
        <p:scale>
          <a:sx n="74" d="100"/>
          <a:sy n="74" d="100"/>
        </p:scale>
        <p:origin x="-107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3ACC61-2F07-43C2-9612-1188942E4EB3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493B07-755E-4CF0-A0EB-FD6690FF9FE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405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3B07-755E-4CF0-A0EB-FD6690FF9FED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995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27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26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422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17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150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04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87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049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84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449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815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B1C2-DDAE-4375-980A-8A90C9931A84}" type="datetimeFigureOut">
              <a:rPr lang="fa-IR" smtClean="0"/>
              <a:pPr/>
              <a:t>05/30/1442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9C86-FCA5-4A6A-981A-BD710D2B14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53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7923" y="2420888"/>
            <a:ext cx="9361040" cy="4032448"/>
          </a:xfrm>
          <a:prstGeom prst="roundRect">
            <a:avLst>
              <a:gd name="adj" fmla="val 5051"/>
            </a:avLst>
          </a:prstGeom>
          <a:solidFill>
            <a:srgbClr val="FFFFFF">
              <a:alpha val="94000"/>
            </a:srgbClr>
          </a:soli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z="2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مقدمه:</a:t>
            </a:r>
            <a:r>
              <a:rPr lang="fa-IR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(شامل کليات، دلايل منطقي، تاريخچه و زمينه هاي موجود براي ايجاد رشته)</a:t>
            </a:r>
          </a:p>
          <a:p>
            <a:endParaRPr lang="fa-IR" sz="2400" dirty="0">
              <a:ln>
                <a:solidFill>
                  <a:sysClr val="windowText" lastClr="000000"/>
                </a:solidFill>
              </a:ln>
              <a:cs typeface="B Nazanin" panose="00000400000000000000" pitchFamily="2" charset="-7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60512" y="260648"/>
            <a:ext cx="87478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باسمه تعالي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ctr" defTabSz="914400" rtl="1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دستور العمل تهيه گزارش توجيهي براي ايجاد رشته هاي جديد در دانشگاه‏ها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ctr" defTabSz="914400" rtl="1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مصوب جلسه 409 مورخ 1379/12/14 شوراي عالي برنامه‏ريزي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931" y="1378812"/>
            <a:ext cx="9289032" cy="92333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گزارش توجيهي براي ايجاد رشته (با سرفصل مصوب موجود)</a:t>
            </a:r>
            <a:endParaRPr lang="fa-IR" dirty="0"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   دانشکده/ پژوهشکده:                                                                                                      گروه: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 descr="Untitl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63" y="183734"/>
            <a:ext cx="862610" cy="110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24200"/>
              </p:ext>
            </p:extLst>
          </p:nvPr>
        </p:nvGraphicFramePr>
        <p:xfrm>
          <a:off x="416496" y="2348881"/>
          <a:ext cx="9145016" cy="3903698"/>
        </p:xfrm>
        <a:graphic>
          <a:graphicData uri="http://schemas.openxmlformats.org/drawingml/2006/table">
            <a:tbl>
              <a:tblPr rtl="1"/>
              <a:tblGrid>
                <a:gridCol w="1298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0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7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25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46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97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8553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نام رشته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سال شروع دوره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مقطع تحصيلي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14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دانشجویان ورودی سال جدید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کل دانشجويان فعال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فارغ‏التحصیلان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كادر هيآت علمي تمام وقت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19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مربي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استاديار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دانشيار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استاد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جمع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88253" y="1938318"/>
            <a:ext cx="6301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الف – اطلاعات مربوط به رشته‏هاي موجود </a:t>
            </a:r>
            <a:r>
              <a:rPr lang="fa-IR" sz="1600" b="1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در دانشکده (مرتبط با رشته مورد درخواست) : </a:t>
            </a:r>
            <a:endParaRPr kumimoji="0" lang="fa-I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485429" y="1607306"/>
            <a:ext cx="200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نام رشته مورد درخواست: </a:t>
            </a:r>
            <a:endParaRPr kumimoji="0" lang="fa-I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453082" y="1268198"/>
            <a:ext cx="10358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نام دانشگاه:</a:t>
            </a:r>
            <a:endParaRPr kumimoji="0" lang="fa-I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55870" y="714182"/>
            <a:ext cx="1082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فرم شماره </a:t>
            </a:r>
            <a:r>
              <a:rPr lang="fa-IR" sz="16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2</a:t>
            </a:r>
            <a:endParaRPr kumimoji="0" lang="fa-IR" sz="1600" b="0" i="0" strike="noStrike" cap="none" normalizeH="0" baseline="0" dirty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18230" y="765864"/>
            <a:ext cx="365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فرم درخواست ايجاد رشته‏هاي تحصيلي</a:t>
            </a:r>
            <a:endParaRPr kumimoji="0" lang="fa-IR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608" y="940658"/>
            <a:ext cx="8265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cs typeface="B Nazanin" panose="00000400000000000000" pitchFamily="2" charset="-78"/>
              </a:rPr>
              <a:t>ب – امكانات آموزشي موجود دانشكده/پژوهشکده يا گروه آموزشي متقاضي اجراي دوره : </a:t>
            </a:r>
            <a:endParaRPr lang="fa-IR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04130"/>
              </p:ext>
            </p:extLst>
          </p:nvPr>
        </p:nvGraphicFramePr>
        <p:xfrm>
          <a:off x="272479" y="1614848"/>
          <a:ext cx="9433049" cy="4118720"/>
        </p:xfrm>
        <a:graphic>
          <a:graphicData uri="http://schemas.openxmlformats.org/drawingml/2006/table">
            <a:tbl>
              <a:tblPr rtl="1"/>
              <a:tblGrid>
                <a:gridCol w="1885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7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7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امكانات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كلاس ها (زيربنا)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آزمايشگاه (تعداد)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كارگاه (تعداد)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ساير موارد (با ذكر نام)</a:t>
                      </a:r>
                      <a:endParaRPr lang="en-US" sz="16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31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36576" y="6021288"/>
            <a:ext cx="8769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توجه: </a:t>
            </a:r>
            <a:r>
              <a:rPr lang="fa-IR" sz="2000" b="1">
                <a:latin typeface="Arial" pitchFamily="34" charset="0"/>
                <a:ea typeface="Times New Roman" pitchFamily="18" charset="0"/>
                <a:cs typeface="B Mitra" pitchFamily="2" charset="-78"/>
              </a:rPr>
              <a:t>امكانات آموزشي </a:t>
            </a:r>
            <a:r>
              <a:rPr lang="fa-IR" sz="20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اختصاصي رشته مورد درخواست را مشخص نمائيد.</a:t>
            </a:r>
            <a:endParaRPr lang="fa-IR" sz="2000" dirty="0"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92176" y="1828780"/>
            <a:ext cx="2160240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994529" y="1828780"/>
            <a:ext cx="2710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جمعيت كل دانشجويي</a:t>
            </a:r>
            <a:r>
              <a:rPr kumimoji="0" lang="fa-I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واحد</a:t>
            </a: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: </a:t>
            </a: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33360"/>
              </p:ext>
            </p:extLst>
          </p:nvPr>
        </p:nvGraphicFramePr>
        <p:xfrm>
          <a:off x="538933" y="2456613"/>
          <a:ext cx="8518523" cy="4045866"/>
        </p:xfrm>
        <a:graphic>
          <a:graphicData uri="http://schemas.openxmlformats.org/drawingml/2006/table">
            <a:tbl>
              <a:tblPr rtl="1"/>
              <a:tblGrid>
                <a:gridCol w="4443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9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8592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شاخص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واحد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کل دانشجو دانشکده/پژوهشکده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استاد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دانشجوي</a:t>
                      </a:r>
                      <a:r>
                        <a:rPr lang="fa-IR" sz="16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(کارشناسی، کارشناسی‏ارشد و دکتری)</a:t>
                      </a: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به هيات علمي 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</a:t>
                      </a:r>
                      <a:r>
                        <a:rPr lang="fa-IR" sz="16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دانشجو به هيات علمي استاديار و بالاتر 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 به هیأت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کارشناسی‏ارشد به هیأت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دکتری به هیأت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هيات علمي استاديار و بالاتر به تعداد رشته ها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47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زير بناي آموزشي موجود به جمعيت دانشجويي 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57291" y="6502737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Nazanin" panose="00000400000000000000" pitchFamily="2" charset="-78"/>
              </a:rPr>
              <a:t>منظور از واحد دانشکده یا پژوهشکده است.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6955" y="31506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تسهيلات و تجهيزات آزمايشگاهي: </a:t>
            </a:r>
            <a:r>
              <a:rPr lang="fa-IR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(گروه/دانشكده)</a:t>
            </a:r>
            <a:endParaRPr lang="en-US" dirty="0">
              <a:latin typeface="Arial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70203"/>
              </p:ext>
            </p:extLst>
          </p:nvPr>
        </p:nvGraphicFramePr>
        <p:xfrm>
          <a:off x="509514" y="836712"/>
          <a:ext cx="9164646" cy="880864"/>
        </p:xfrm>
        <a:graphic>
          <a:graphicData uri="http://schemas.openxmlformats.org/drawingml/2006/table">
            <a:tbl>
              <a:tblPr rtl="1"/>
              <a:tblGrid>
                <a:gridCol w="2304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1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فضاي آموزشي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فضاي اداري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آزمايشگاه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ساير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1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471" y="2332"/>
            <a:ext cx="16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فرم شماره 3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32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160913" y="260648"/>
            <a:ext cx="2160240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375351" y="260648"/>
            <a:ext cx="3225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جمعيت كل دانشجويي</a:t>
            </a:r>
            <a:r>
              <a:rPr kumimoji="0" lang="fa-I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گروه علمی</a:t>
            </a: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: </a:t>
            </a: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86811"/>
              </p:ext>
            </p:extLst>
          </p:nvPr>
        </p:nvGraphicFramePr>
        <p:xfrm>
          <a:off x="560513" y="1628800"/>
          <a:ext cx="9217024" cy="3600402"/>
        </p:xfrm>
        <a:graphic>
          <a:graphicData uri="http://schemas.openxmlformats.org/drawingml/2006/table">
            <a:tbl>
              <a:tblPr rtl="1"/>
              <a:tblGrid>
                <a:gridCol w="4801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6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24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شاخص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گروه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کل دانشجویان گروه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استاد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486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دانشجوي</a:t>
                      </a:r>
                      <a:r>
                        <a:rPr lang="fa-IR" sz="16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(کارشناسی، کارشناسی‏ارشد و دکتری)</a:t>
                      </a: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به هيات علمي 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57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</a:t>
                      </a:r>
                      <a:r>
                        <a:rPr lang="fa-IR" sz="16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دانشجو به هيأت علمي استاديار و بالاتر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85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 به هیأت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857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کارشناسی‏ارشد به هیأت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857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دکتری به هیأت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08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50821"/>
              </p:ext>
            </p:extLst>
          </p:nvPr>
        </p:nvGraphicFramePr>
        <p:xfrm>
          <a:off x="155788" y="1556792"/>
          <a:ext cx="9549740" cy="3800358"/>
        </p:xfrm>
        <a:graphic>
          <a:graphicData uri="http://schemas.openxmlformats.org/drawingml/2006/table">
            <a:tbl>
              <a:tblPr rtl="1"/>
              <a:tblGrid>
                <a:gridCol w="1521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9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شاخص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تعداد دانشجویان</a:t>
                      </a:r>
                      <a:r>
                        <a:rPr lang="fa-IR" sz="16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هر </a:t>
                      </a:r>
                      <a:r>
                        <a:rPr lang="fa-IR" sz="16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دوره*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857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دانشکده/پژوهشکده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 به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857"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کارشناسی‏ارشد به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57"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دکتری به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857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گروه علمی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 به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857"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کارشناسی‏ارشد به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857"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نسبت دانشجوی دکتری به کل دانشجویان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6459" marR="46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5008" y="620688"/>
            <a:ext cx="46085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a-IR" b="1" dirty="0">
                <a:latin typeface="Times New Roman"/>
                <a:ea typeface="Times New Roman"/>
                <a:cs typeface="B Nazanin" panose="00000400000000000000" pitchFamily="2" charset="-78"/>
              </a:rPr>
              <a:t>نسبت دانشجوی هردوره به کل دانشجویان</a:t>
            </a:r>
            <a:endParaRPr lang="en-US" b="1" dirty="0">
              <a:latin typeface="Times New Roman"/>
              <a:ea typeface="Times New Roman"/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840" y="576244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*منظوراز دوره، دوره‏های کارشناسی، کارشناسی‏ارشد و دکتری می‏باشد.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5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5248" y="868650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>
                <a:cs typeface="B Mitra" pitchFamily="2" charset="-78"/>
              </a:rPr>
              <a:t>صورتجلسه شورای گروه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768" y="404664"/>
            <a:ext cx="6840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>
                <a:cs typeface="B Mitra" pitchFamily="2" charset="-78"/>
              </a:rPr>
              <a:t>صورتجلسه شورای آموزشی دانشکده/پژوهشکده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3054" y="908720"/>
            <a:ext cx="4352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cs typeface="B Mitra" pitchFamily="2" charset="-78"/>
              </a:rPr>
              <a:t>صورتجلسه شورای آموزشی دانشکده/پژوهشکده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825" y="692696"/>
            <a:ext cx="17402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>
                <a:cs typeface="B Mitra" pitchFamily="2" charset="-78"/>
              </a:rPr>
              <a:t>بسمه تعالی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727154" y="1822913"/>
            <a:ext cx="63367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دانشگاه بوعلی سینا</a:t>
            </a:r>
            <a:endParaRPr lang="fa-IR" b="1" dirty="0">
              <a:latin typeface="Arial" pitchFamily="34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a-IR" sz="1100" b="1" dirty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مشخصات کلی، برنامه درسی و</a:t>
            </a:r>
            <a:endParaRPr lang="en-US" sz="2000" b="1" dirty="0">
              <a:latin typeface="Arial" pitchFamily="34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1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fa-IR" sz="2800" b="1" dirty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سرفصل دروس دوره .......................</a:t>
            </a:r>
            <a:endParaRPr lang="en-US" sz="2000" b="1" dirty="0">
              <a:latin typeface="Arial" pitchFamily="34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600" b="1" dirty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در رشته .......................................</a:t>
            </a:r>
            <a:endParaRPr lang="fa-IR" sz="2000" b="1" dirty="0">
              <a:latin typeface="Arial" pitchFamily="34" charset="0"/>
              <a:cs typeface="B Mitra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050" b="1" dirty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دانشکده .........................................</a:t>
            </a:r>
            <a:endParaRPr lang="fa-IR" sz="2000" b="1" dirty="0">
              <a:latin typeface="Arial" pitchFamily="34" charset="0"/>
              <a:cs typeface="B Mitra" pitchFamily="2" charset="-78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مصوب جلسه ...... شورای دانشگاه مورخ ...../...../........</a:t>
            </a:r>
            <a:endParaRPr kumimoji="0" lang="fa-I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68624" y="1623493"/>
            <a:ext cx="7200800" cy="39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جداول </a:t>
            </a:r>
            <a:r>
              <a:rPr kumimoji="0" lang="fa-I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دروس</a:t>
            </a:r>
            <a:endParaRPr lang="fa-IR" sz="2000" b="1" dirty="0">
              <a:cs typeface="B Mitra" pitchFamily="2" charset="-78"/>
            </a:endParaRPr>
          </a:p>
          <a:p>
            <a:pPr marL="342900" indent="-342900" algn="ctr">
              <a:lnSpc>
                <a:spcPct val="250000"/>
              </a:lnSpc>
              <a:buFont typeface="+mj-lt"/>
              <a:buAutoNum type="arabicPeriod"/>
            </a:pPr>
            <a:r>
              <a:rPr lang="fa-IR" sz="2000" b="1" dirty="0">
                <a:cs typeface="B Mitra" pitchFamily="2" charset="-78"/>
              </a:rPr>
              <a:t> ..................................</a:t>
            </a:r>
          </a:p>
          <a:p>
            <a:pPr marL="342900" indent="-342900" algn="ctr">
              <a:lnSpc>
                <a:spcPct val="250000"/>
              </a:lnSpc>
              <a:buFont typeface="+mj-lt"/>
              <a:buAutoNum type="arabicPeriod"/>
            </a:pPr>
            <a:r>
              <a:rPr lang="fa-IR" sz="2000" b="1" dirty="0">
                <a:cs typeface="B Mitra" pitchFamily="2" charset="-78"/>
              </a:rPr>
              <a:t>..................................</a:t>
            </a:r>
          </a:p>
          <a:p>
            <a:pPr marL="342900" indent="-342900" algn="ctr">
              <a:lnSpc>
                <a:spcPct val="250000"/>
              </a:lnSpc>
              <a:buFont typeface="+mj-lt"/>
              <a:buAutoNum type="arabicPeriod"/>
            </a:pPr>
            <a:r>
              <a:rPr lang="fa-IR" sz="2000" b="1" dirty="0">
                <a:cs typeface="B Mitra" pitchFamily="2" charset="-78"/>
              </a:rPr>
              <a:t>..................................</a:t>
            </a:r>
          </a:p>
          <a:p>
            <a:pPr marL="0" marR="0" lvl="0" indent="0" algn="ct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60512" y="872426"/>
            <a:ext cx="9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2- مشخصات کلي: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عنوان رشته: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گرايش: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دوره تحصيلي: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بين رشته‏اي (نام رشته‌ها):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چند</a:t>
            </a:r>
            <a:r>
              <a:rPr kumimoji="0" lang="fa-IR" sz="2000" b="1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رشته‏اي (نام رشته‌ها):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235069" y="884039"/>
            <a:ext cx="2299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جدول شماره 1 :دروس پایه</a:t>
            </a:r>
            <a:endParaRPr kumimoji="0" lang="fa-IR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02688"/>
              </p:ext>
            </p:extLst>
          </p:nvPr>
        </p:nvGraphicFramePr>
        <p:xfrm>
          <a:off x="272480" y="1556792"/>
          <a:ext cx="9217024" cy="4752528"/>
        </p:xfrm>
        <a:graphic>
          <a:graphicData uri="http://schemas.openxmlformats.org/drawingml/2006/table">
            <a:tbl>
              <a:tblPr rtl="1"/>
              <a:tblGrid>
                <a:gridCol w="1043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55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6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015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332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کد درس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نام درس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تعداد واحد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ساعت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استاد/اساتید ارائه دهنده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جمع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نظری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عملی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8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279463" y="924109"/>
            <a:ext cx="349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   جدول شماره 2: دروس تخصصی الزامی</a:t>
            </a:r>
            <a:endParaRPr kumimoji="0" lang="fa-IR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96162"/>
              </p:ext>
            </p:extLst>
          </p:nvPr>
        </p:nvGraphicFramePr>
        <p:xfrm>
          <a:off x="272480" y="1556792"/>
          <a:ext cx="9217024" cy="4752528"/>
        </p:xfrm>
        <a:graphic>
          <a:graphicData uri="http://schemas.openxmlformats.org/drawingml/2006/table">
            <a:tbl>
              <a:tblPr rtl="1"/>
              <a:tblGrid>
                <a:gridCol w="1043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2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9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965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332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کد درس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نام درس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تعداد واحد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ساعت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استاد/اساتید ارائه دهنده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جمع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نظری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عملی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8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69742"/>
              </p:ext>
            </p:extLst>
          </p:nvPr>
        </p:nvGraphicFramePr>
        <p:xfrm>
          <a:off x="272480" y="1556792"/>
          <a:ext cx="9217024" cy="4752528"/>
        </p:xfrm>
        <a:graphic>
          <a:graphicData uri="http://schemas.openxmlformats.org/drawingml/2006/table">
            <a:tbl>
              <a:tblPr rtl="1"/>
              <a:tblGrid>
                <a:gridCol w="1043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3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586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332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کد درس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نام درس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تعداد واحد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ساعت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استاد/اساتید ارائه دهنده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جمع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نظری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عملی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8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3031" marR="43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243942" y="956047"/>
            <a:ext cx="3677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    جدول شماره 3: دروس تخصصی اختیاری</a:t>
            </a:r>
            <a:endParaRPr kumimoji="0" lang="fa-IR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520" y="862255"/>
            <a:ext cx="9073008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05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همپوشاني رشته با ساير رشته‏هاي مشابه: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زمينه تخصصي دانشجو براي ورود به رشته: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2000" b="1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44488" y="620688"/>
            <a:ext cx="92890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3- تعريف و هدف رشته: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4- ضرورت ايجاد رشته از نظر پاسخ گويي به نيازهاي ملي و منطقه‏اي و همگامي با تحولات علمي روز:</a:t>
            </a:r>
          </a:p>
          <a:p>
            <a:endParaRPr lang="fa-IR" sz="28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  <a:p>
            <a:endParaRPr lang="fa-IR" sz="28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  <a:p>
            <a:endParaRPr lang="fa-IR" sz="28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  <a:p>
            <a:endParaRPr lang="fa-IR" sz="28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664" y="940658"/>
            <a:ext cx="7761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5- توانايي‏ها و مهارت‏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ها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و اشتغال پذیری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دانش 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آموختگان رشته: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4488" y="724059"/>
            <a:ext cx="9361040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anose="00000400000000000000" pitchFamily="2" charset="-78"/>
              </a:rPr>
              <a:t>6 - </a:t>
            </a:r>
            <a:r>
              <a:rPr lang="fa-IR" sz="2000" dirty="0">
                <a:cs typeface="B Nazanin" panose="00000400000000000000" pitchFamily="2" charset="-78"/>
              </a:rPr>
              <a:t> </a:t>
            </a:r>
            <a:r>
              <a:rPr lang="fa-IR" sz="2000" b="1" dirty="0">
                <a:cs typeface="B Nazanin" panose="00000400000000000000" pitchFamily="2" charset="-78"/>
              </a:rPr>
              <a:t>شرايط لازم براي اجراي رشته: </a:t>
            </a:r>
            <a:r>
              <a:rPr lang="fa-IR" sz="2000" dirty="0">
                <a:cs typeface="B Nazanin" panose="00000400000000000000" pitchFamily="2" charset="-78"/>
              </a:rPr>
              <a:t>[شامل امکانات، تجهيزات مورد نياز (نيروي انساني، تخصص و مراتب هيأت علمي)]</a:t>
            </a:r>
          </a:p>
          <a:p>
            <a:endParaRPr lang="fa-IR" sz="1050" dirty="0">
              <a:cs typeface="B Nazanin" panose="00000400000000000000" pitchFamily="2" charset="-78"/>
            </a:endParaRPr>
          </a:p>
          <a:p>
            <a:r>
              <a:rPr lang="fa-IR" sz="2000" dirty="0">
                <a:cs typeface="B Nazanin" panose="00000400000000000000" pitchFamily="2" charset="-78"/>
              </a:rPr>
              <a:t>الف) اعضاي هيأت علمي تمام وقت رسمي و پيماني گروه ................ دانشگاه ...........</a:t>
            </a: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82296"/>
              </p:ext>
            </p:extLst>
          </p:nvPr>
        </p:nvGraphicFramePr>
        <p:xfrm>
          <a:off x="115764" y="1875833"/>
          <a:ext cx="9633523" cy="4605372"/>
        </p:xfrm>
        <a:graphic>
          <a:graphicData uri="http://schemas.openxmlformats.org/drawingml/2006/table">
            <a:tbl>
              <a:tblPr rtl="1"/>
              <a:tblGrid>
                <a:gridCol w="44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5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73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99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42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30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30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5460">
                <a:tc rowSpan="2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ردیف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نام و نام خانوادگي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کادر هيأت علمي موجود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اطلاعات مربوط به آخرين مدرک و رشتـه تحصيلي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گروه آموزشي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مرتبه دانشگاهي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وضعيت استخدامي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نوع خدمت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64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مدرک تحصيلي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سال اخذ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محل اخذ (کشور)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رشته تحصيلي (تخصص)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تمام وقت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نيمه وقت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549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9926" marR="6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42370"/>
              </p:ext>
            </p:extLst>
          </p:nvPr>
        </p:nvGraphicFramePr>
        <p:xfrm>
          <a:off x="200471" y="1318164"/>
          <a:ext cx="9505057" cy="4945638"/>
        </p:xfrm>
        <a:graphic>
          <a:graphicData uri="http://schemas.openxmlformats.org/drawingml/2006/table">
            <a:tbl>
              <a:tblPr rtl="1"/>
              <a:tblGrid>
                <a:gridCol w="829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4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04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60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4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2014">
                <a:tc rowSpan="2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رديف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نام و نام خانوادگي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کادر هيأت علمي موجود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اطلاعات مربوط به آخرين مدرک و رشـتـه تحصيـلي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مرتبه دانشگاهي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دانشگاه محل خدمت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74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مدرک تحصيلي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سال اخذ 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محل اخذ (کشور)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رشته تحصيلي (</a:t>
                      </a:r>
                      <a:r>
                        <a:rPr lang="fa-IR" sz="1700" b="1" dirty="0" smtClean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تخصص بر اساس حکم کارگزینی)</a:t>
                      </a:r>
                      <a:endParaRPr lang="en-US" sz="17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44489" y="796642"/>
            <a:ext cx="9361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ب) </a:t>
            </a: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اعضاي هيأت علمي که با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گروه و رشته درخواستی </a:t>
            </a: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همکاري خواهند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داشت (رزومه</a:t>
            </a:r>
            <a:r>
              <a:rPr kumimoji="0" lang="fa-I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اعضا حتما ضمیمه گردد)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07046" y="836712"/>
            <a:ext cx="9118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1129" tIns="45720" rIns="758586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a-IR" sz="2000" b="1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- </a:t>
            </a:r>
            <a:r>
              <a:rPr kumimoji="0" lang="fa-I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شرايط و قابليت‏هاي لازم براي پذيرش دانشجو:</a:t>
            </a:r>
            <a:endParaRPr kumimoji="0" lang="fa-I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99026"/>
              </p:ext>
            </p:extLst>
          </p:nvPr>
        </p:nvGraphicFramePr>
        <p:xfrm>
          <a:off x="267759" y="764704"/>
          <a:ext cx="9609107" cy="5322298"/>
        </p:xfrm>
        <a:graphic>
          <a:graphicData uri="http://schemas.openxmlformats.org/drawingml/2006/table">
            <a:tbl>
              <a:tblPr rtl="1"/>
              <a:tblGrid>
                <a:gridCol w="312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4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55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95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33275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07712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18313">
                <a:tc rowSpan="3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رديف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نام و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نام خانوادگي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كادر هيات علمي موجود</a:t>
                      </a:r>
                      <a:endParaRPr lang="en-US" sz="15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اطلاعات مربوط به مدرك و رشته تخصصي 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مرتبه دانشگاهی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وضعيت استخدامي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نوع خدمت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استاد راهنمای پایان‏نامه کارشناسی‏ارشد در دست انجام (تعداد)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استاد راهنمای رساله</a:t>
                      </a:r>
                      <a:r>
                        <a:rPr lang="fa-IR" sz="1600" b="1" baseline="0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دکتری در دست انجام (تعداد)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58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آخرين مدرك تحصيلي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سال اخذ آخرين مدرك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محل اخذ آخرين مدرك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(كشور)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آخرين رشته تحصيلي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5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(تخصصي)</a:t>
                      </a:r>
                      <a:endParaRPr lang="en-US" sz="155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2670" marR="426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2670" marR="426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3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دكتري 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ساير</a:t>
                      </a:r>
                      <a:endParaRPr lang="en-US" sz="1600" b="1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42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85714" y="188640"/>
            <a:ext cx="6583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مشخصات اعضاي هيات علمي گروه علمی </a:t>
            </a:r>
            <a:r>
              <a:rPr lang="fa-IR" sz="2000" b="1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که در ایجاد رشته مشارکت دارند</a:t>
            </a:r>
            <a:endParaRPr kumimoji="0" lang="fa-IR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689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اعضاي هيات علمي مربوط به رشته مورد درخواست در جدول فوق مشخص شوند.</a:t>
            </a:r>
            <a:endParaRPr lang="fa-I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7376" y="188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فرم شماره 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386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1E0C742A6A97A348812EED86287F4CFD" ma:contentTypeVersion="1" ma:contentTypeDescription="یک سند جدید ایجاد کنید." ma:contentTypeScope="" ma:versionID="0b7806f5921bfe39f4b0ccb4c33386b2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743fb070bdc29b388662eb9608e4fcc7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11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5VXMWDDNTVKU-26-369</_dlc_DocId>
    <_dlc_DocIdUrl xmlns="d2289274-6128-4816-ae07-41a25b982335">
      <Url>http://www.sbu.ac.ir/Adj/EDUVP/plan/_layouts/DocIdRedir.aspx?ID=5VXMWDDNTVKU-26-369</Url>
      <Description>5VXMWDDNTVKU-26-369</Description>
    </_dlc_DocIdUrl>
  </documentManagement>
</p:properties>
</file>

<file path=customXml/itemProps1.xml><?xml version="1.0" encoding="utf-8"?>
<ds:datastoreItem xmlns:ds="http://schemas.openxmlformats.org/officeDocument/2006/customXml" ds:itemID="{98B1EA86-7EF8-4E96-A095-971CBC7E82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97B08-27C4-4180-82B6-4E68A87C1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289274-6128-4816-ae07-41a25b98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C55782-55B1-4177-83CE-BB568350C2C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C1D6485-DB89-4B23-90B9-FAD2F85A3E4F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d2289274-6128-4816-ae07-41a25b98233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826</Words>
  <Application>Microsoft Office PowerPoint</Application>
  <PresentationFormat>A4 Paper (210x297 mm)</PresentationFormat>
  <Paragraphs>224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B Mitra</vt:lpstr>
      <vt:lpstr>Times New Roman</vt:lpstr>
      <vt:lpstr>B Nazanin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m.maghsodi</dc:creator>
  <cp:lastModifiedBy>dr.samei</cp:lastModifiedBy>
  <cp:revision>151</cp:revision>
  <dcterms:created xsi:type="dcterms:W3CDTF">2012-10-31T05:31:38Z</dcterms:created>
  <dcterms:modified xsi:type="dcterms:W3CDTF">2021-01-13T08:36:52Z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0x0101001E0C742A6A97A348812EED86287F4CFD</vt:lpwstr>
  </property>
  <property fmtid="{D5CDD505-2E9C-101B-9397-08002B2CF9AE}" pid="3" name="_dlc_DocIdItemGuid">
    <vt:lpwstr>a5a64229-be77-45b1-94ea-5c2ceab39d60</vt:lpwstr>
  </property>
</Properties>
</file>