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84" r:id="rId5"/>
  </p:sldMasterIdLst>
  <p:notesMasterIdLst>
    <p:notesMasterId r:id="rId28"/>
  </p:notesMasterIdLst>
  <p:sldIdLst>
    <p:sldId id="256" r:id="rId6"/>
    <p:sldId id="257" r:id="rId7"/>
    <p:sldId id="288" r:id="rId8"/>
    <p:sldId id="258" r:id="rId9"/>
    <p:sldId id="289" r:id="rId10"/>
    <p:sldId id="259" r:id="rId11"/>
    <p:sldId id="260" r:id="rId12"/>
    <p:sldId id="261" r:id="rId13"/>
    <p:sldId id="319" r:id="rId14"/>
    <p:sldId id="267" r:id="rId15"/>
    <p:sldId id="290" r:id="rId16"/>
    <p:sldId id="321" r:id="rId17"/>
    <p:sldId id="305" r:id="rId18"/>
    <p:sldId id="322" r:id="rId19"/>
    <p:sldId id="269" r:id="rId20"/>
    <p:sldId id="270" r:id="rId21"/>
    <p:sldId id="271" r:id="rId22"/>
    <p:sldId id="272" r:id="rId23"/>
    <p:sldId id="277" r:id="rId24"/>
    <p:sldId id="278" r:id="rId25"/>
    <p:sldId id="279" r:id="rId26"/>
    <p:sldId id="280" r:id="rId27"/>
  </p:sldIdLst>
  <p:sldSz cx="9906000" cy="6858000" type="A4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B Mitra" pitchFamily="2" charset="-78"/>
      <p:regular r:id="rId33"/>
      <p:bold r:id="rId34"/>
    </p:embeddedFont>
    <p:embeddedFont>
      <p:font typeface="B Nazanin" pitchFamily="2" charset="-78"/>
      <p:regular r:id="rId35"/>
      <p:bold r:id="rId36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7" autoAdjust="0"/>
    <p:restoredTop sz="90860" autoAdjust="0"/>
  </p:normalViewPr>
  <p:slideViewPr>
    <p:cSldViewPr>
      <p:cViewPr>
        <p:scale>
          <a:sx n="74" d="100"/>
          <a:sy n="74" d="100"/>
        </p:scale>
        <p:origin x="-1074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E3ACC61-2F07-43C2-9612-1188942E4EB3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E493B07-755E-4CF0-A0EB-FD6690FF9FE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9405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93B07-755E-4CF0-A0EB-FD6690FF9FED}" type="slidenum">
              <a:rPr lang="fa-IR" smtClean="0"/>
              <a:pPr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995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927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2260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3422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171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150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2045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887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9049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842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2449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3815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CB1C2-DDAE-4375-980A-8A90C9931A84}" type="datetimeFigureOut">
              <a:rPr lang="fa-IR" smtClean="0"/>
              <a:pPr/>
              <a:t>05/30/1442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89C86-FCA5-4A6A-981A-BD710D2B14A5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553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17923" y="2420888"/>
            <a:ext cx="9361040" cy="4032448"/>
          </a:xfrm>
          <a:prstGeom prst="roundRect">
            <a:avLst>
              <a:gd name="adj" fmla="val 5051"/>
            </a:avLst>
          </a:prstGeom>
          <a:solidFill>
            <a:srgbClr val="FFFFFF">
              <a:alpha val="94000"/>
            </a:srgbClr>
          </a:solidFill>
          <a:ln w="25400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a-IR" sz="2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مقدمه:</a:t>
            </a:r>
            <a:r>
              <a:rPr lang="fa-IR" sz="2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(شامل کليات، دلايل منطقي، تاريخچه و زمينه هاي موجود براي ايجاد رشته)</a:t>
            </a:r>
          </a:p>
          <a:p>
            <a:endParaRPr lang="fa-IR" sz="2400" dirty="0">
              <a:ln>
                <a:solidFill>
                  <a:sysClr val="windowText" lastClr="000000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60512" y="260648"/>
            <a:ext cx="874787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باسمه تعالي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ctr" defTabSz="914400" rtl="1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دستور العمل تهيه گزارش توجيهي براي ايجاد رشته هاي جديد در دانشگاه‏ها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ctr" defTabSz="914400" rtl="1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مصوب جلسه 409 مورخ 1379/12/14 شوراي عالي برنامه‏ريزي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9931" y="1378812"/>
            <a:ext cx="9289032" cy="92333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b="1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گزارش توجيهي براي ايجاد رشته (با سرفصل مصوب موجود)</a:t>
            </a:r>
            <a:endParaRPr lang="fa-IR" dirty="0"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   دانشکده/ پژوهشکده:                                                                                                      گروه: 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pic>
        <p:nvPicPr>
          <p:cNvPr id="6" name="Picture 5" descr="Untitl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563" y="183734"/>
            <a:ext cx="862610" cy="1107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524200"/>
              </p:ext>
            </p:extLst>
          </p:nvPr>
        </p:nvGraphicFramePr>
        <p:xfrm>
          <a:off x="416496" y="2348881"/>
          <a:ext cx="9145016" cy="3903698"/>
        </p:xfrm>
        <a:graphic>
          <a:graphicData uri="http://schemas.openxmlformats.org/drawingml/2006/table">
            <a:tbl>
              <a:tblPr rtl="1"/>
              <a:tblGrid>
                <a:gridCol w="1298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63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0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7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70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325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246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0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818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976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18553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نام رشته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سال شروع دوره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مقطع تحصيلي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</a:t>
                      </a:r>
                      <a:r>
                        <a:rPr lang="fa-IR" sz="14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دانشجویان ورودی سال جدید</a:t>
                      </a:r>
                      <a:endParaRPr lang="en-US" sz="14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کل دانشجويان فعال</a:t>
                      </a:r>
                      <a:endParaRPr lang="en-US" sz="14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فارغ‏التحصیلان</a:t>
                      </a:r>
                      <a:endParaRPr lang="en-US" sz="14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كادر هيآت علمي تمام وقت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19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مربي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استاديار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دانشيار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استاد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37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184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184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جمع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288253" y="1938318"/>
            <a:ext cx="6301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a-I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الف – اطلاعات مربوط به رشته‏هاي موجود </a:t>
            </a:r>
            <a:r>
              <a:rPr lang="fa-IR" sz="1600" b="1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در دانشکده (مرتبط با رشته مورد درخواست) : </a:t>
            </a:r>
            <a:endParaRPr kumimoji="0" lang="fa-I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485429" y="1607306"/>
            <a:ext cx="20040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نام رشته مورد درخواست: </a:t>
            </a:r>
            <a:endParaRPr kumimoji="0" lang="fa-I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8453082" y="1268198"/>
            <a:ext cx="10358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نام دانشگاه:</a:t>
            </a:r>
            <a:endParaRPr kumimoji="0" lang="fa-I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8455870" y="714182"/>
            <a:ext cx="10823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فرم شماره </a:t>
            </a:r>
            <a:r>
              <a:rPr lang="fa-IR" sz="16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2</a:t>
            </a:r>
            <a:endParaRPr kumimoji="0" lang="fa-IR" sz="1600" b="0" i="0" strike="noStrike" cap="none" normalizeH="0" baseline="0" dirty="0">
              <a:ln>
                <a:noFill/>
              </a:ln>
              <a:effectLst/>
              <a:latin typeface="Arial" pitchFamily="34" charset="0"/>
              <a:cs typeface="B Mitra" pitchFamily="2" charset="-78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218230" y="765864"/>
            <a:ext cx="3659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فرم درخواست ايجاد رشته‏هاي تحصيلي</a:t>
            </a:r>
            <a:endParaRPr kumimoji="0" lang="fa-IR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4608" y="940658"/>
            <a:ext cx="8265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000" b="1" dirty="0">
                <a:cs typeface="B Nazanin" panose="00000400000000000000" pitchFamily="2" charset="-78"/>
              </a:rPr>
              <a:t>ب – امكانات آموزشي موجود دانشكده/پژوهشکده يا گروه آموزشي متقاضي اجراي دوره : </a:t>
            </a:r>
            <a:endParaRPr lang="fa-IR" sz="2000" dirty="0">
              <a:cs typeface="B Nazanin" panose="000004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04130"/>
              </p:ext>
            </p:extLst>
          </p:nvPr>
        </p:nvGraphicFramePr>
        <p:xfrm>
          <a:off x="272479" y="1614848"/>
          <a:ext cx="9433049" cy="4118720"/>
        </p:xfrm>
        <a:graphic>
          <a:graphicData uri="http://schemas.openxmlformats.org/drawingml/2006/table">
            <a:tbl>
              <a:tblPr rtl="1"/>
              <a:tblGrid>
                <a:gridCol w="18859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59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70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70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70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امكانات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كلاس ها (زيربنا)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آزمايشگاه (تعداد)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كارگاه (تعداد)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ساير موارد (با ذكر نام)</a:t>
                      </a:r>
                      <a:endParaRPr lang="en-US" sz="16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6312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fa-IR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136576" y="6021288"/>
            <a:ext cx="8769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توجه: </a:t>
            </a:r>
            <a:r>
              <a:rPr lang="fa-IR" sz="2000" b="1">
                <a:latin typeface="Arial" pitchFamily="34" charset="0"/>
                <a:ea typeface="Times New Roman" pitchFamily="18" charset="0"/>
                <a:cs typeface="B Mitra" pitchFamily="2" charset="-78"/>
              </a:rPr>
              <a:t>امكانات آموزشي </a:t>
            </a: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اختصاصي رشته مورد درخواست را مشخص نمائيد.</a:t>
            </a:r>
            <a:endParaRPr lang="fa-IR" sz="2000" dirty="0">
              <a:latin typeface="Arial" pitchFamily="34" charset="0"/>
              <a:cs typeface="B Mitra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592176" y="1828780"/>
            <a:ext cx="2160240" cy="4320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a-I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994529" y="1828780"/>
            <a:ext cx="27109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جمعيت كل دانشجويي</a:t>
            </a:r>
            <a:r>
              <a:rPr kumimoji="0" lang="fa-IR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واحد</a:t>
            </a: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: </a:t>
            </a: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233360"/>
              </p:ext>
            </p:extLst>
          </p:nvPr>
        </p:nvGraphicFramePr>
        <p:xfrm>
          <a:off x="538933" y="2456613"/>
          <a:ext cx="8518523" cy="4045866"/>
        </p:xfrm>
        <a:graphic>
          <a:graphicData uri="http://schemas.openxmlformats.org/drawingml/2006/table">
            <a:tbl>
              <a:tblPr rtl="1"/>
              <a:tblGrid>
                <a:gridCol w="44430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91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00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63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8592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شاخص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واحد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8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کل دانشجو دانشکده/پژوهشکده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استاد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دانشجوي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(کارشناسی، کارشناسی‏ارشد و دکتری)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به هيات علمي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دانشجو به هيات علمي استاديار و بالاتر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کارشناسی‏ارشد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دکتری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هيات علمي استاديار و بالاتر به تعداد رشته ها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0471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زير بناي آموزشي موجود به جمعيت دانشجويي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457291" y="6502737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dirty="0">
                <a:cs typeface="B Nazanin" panose="00000400000000000000" pitchFamily="2" charset="-78"/>
              </a:rPr>
              <a:t>منظور از واحد دانشکده یا پژوهشکده است.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06955" y="315060"/>
            <a:ext cx="4012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تسهيلات و تجهيزات آزمايشگاهي: </a:t>
            </a:r>
            <a:r>
              <a:rPr lang="fa-IR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(گروه/دانشكده)</a:t>
            </a:r>
            <a:endParaRPr lang="en-US" dirty="0">
              <a:latin typeface="Arial" pitchFamily="34" charset="0"/>
              <a:cs typeface="B Nazanin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370203"/>
              </p:ext>
            </p:extLst>
          </p:nvPr>
        </p:nvGraphicFramePr>
        <p:xfrm>
          <a:off x="509514" y="836712"/>
          <a:ext cx="9164646" cy="880864"/>
        </p:xfrm>
        <a:graphic>
          <a:graphicData uri="http://schemas.openxmlformats.org/drawingml/2006/table">
            <a:tbl>
              <a:tblPr rtl="1"/>
              <a:tblGrid>
                <a:gridCol w="23042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518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فضاي آموزشي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فضاي اداري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آزمايشگاه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ساير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514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77471" y="2332"/>
            <a:ext cx="1628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فرم شماره 3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2326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160913" y="260648"/>
            <a:ext cx="2160240" cy="4320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375351" y="260648"/>
            <a:ext cx="32255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جمعيت كل دانشجويي</a:t>
            </a:r>
            <a:r>
              <a:rPr kumimoji="0" lang="fa-IR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گروه علمی</a:t>
            </a: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: </a:t>
            </a: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886811"/>
              </p:ext>
            </p:extLst>
          </p:nvPr>
        </p:nvGraphicFramePr>
        <p:xfrm>
          <a:off x="560513" y="1628800"/>
          <a:ext cx="9217024" cy="3600402"/>
        </p:xfrm>
        <a:graphic>
          <a:graphicData uri="http://schemas.openxmlformats.org/drawingml/2006/table">
            <a:tbl>
              <a:tblPr rtl="1"/>
              <a:tblGrid>
                <a:gridCol w="48012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4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6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40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4244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شاخص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گروه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2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کل دانشجویان گروه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استاد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486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دانشجوي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(کارشناسی، کارشناسی‏ارشد و دکتری)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به هيات علمي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5857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دانشجو به هيأت علمي استاديار و بالاتر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585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5857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کارشناسی‏ارشد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5857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دکتری به هیأت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08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350821"/>
              </p:ext>
            </p:extLst>
          </p:nvPr>
        </p:nvGraphicFramePr>
        <p:xfrm>
          <a:off x="155788" y="1556792"/>
          <a:ext cx="9549740" cy="3800358"/>
        </p:xfrm>
        <a:graphic>
          <a:graphicData uri="http://schemas.openxmlformats.org/drawingml/2006/table">
            <a:tbl>
              <a:tblPr rtl="1"/>
              <a:tblGrid>
                <a:gridCol w="15218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595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61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30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991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85216"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شاخص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تعداد دانشجویان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هر </a:t>
                      </a:r>
                      <a:r>
                        <a:rPr lang="fa-IR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دوره*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5857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دانشکده/پژوهشکده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5857"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کارشناسی‏ارشد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5857">
                <a:tc vMerge="1"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دکتری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5857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گروه علمی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5857">
                <a:tc vMerge="1"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کارشناسی‏ارشد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5857">
                <a:tc vMerge="1"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نسبت دانشجوی دکتری به کل دانشجویان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6459" marR="464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25008" y="620688"/>
            <a:ext cx="460851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fa-IR" b="1" dirty="0">
                <a:latin typeface="Times New Roman"/>
                <a:ea typeface="Times New Roman"/>
                <a:cs typeface="B Nazanin" panose="00000400000000000000" pitchFamily="2" charset="-78"/>
              </a:rPr>
              <a:t>نسبت دانشجوی هردوره به کل دانشجویان</a:t>
            </a:r>
            <a:endParaRPr lang="en-US" b="1" dirty="0">
              <a:latin typeface="Times New Roman"/>
              <a:ea typeface="Times New Roman"/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0840" y="576244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*منظوراز دوره، دوره‏های کارشناسی، کارشناسی‏ارشد و دکتری می‏باشد.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059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85248" y="868650"/>
            <a:ext cx="237626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b="1" dirty="0">
                <a:cs typeface="B Mitra" pitchFamily="2" charset="-78"/>
              </a:rPr>
              <a:t>صورتجلسه شورای گروه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4768" y="404664"/>
            <a:ext cx="68407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b="1" dirty="0">
                <a:cs typeface="B Mitra" pitchFamily="2" charset="-78"/>
              </a:rPr>
              <a:t>صورتجلسه شورای آموزشی دانشکده/پژوهشکده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53054" y="908720"/>
            <a:ext cx="4352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000" b="1" dirty="0">
                <a:cs typeface="B Mitra" pitchFamily="2" charset="-78"/>
              </a:rPr>
              <a:t>صورتجلسه شورای آموزشی دانشکده/پژوهشکده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6825" y="692696"/>
            <a:ext cx="174027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000" b="1" dirty="0">
                <a:cs typeface="B Mitra" pitchFamily="2" charset="-78"/>
              </a:rPr>
              <a:t>بسمه تعالی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1727154" y="1822913"/>
            <a:ext cx="6336704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دانشگاه بوعلی سینا</a:t>
            </a:r>
            <a:endParaRPr lang="fa-IR" b="1" dirty="0">
              <a:latin typeface="Arial" pitchFamily="34" charset="0"/>
              <a:cs typeface="B Mitra" pitchFamily="2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fa-IR" sz="1100" b="1" dirty="0">
              <a:latin typeface="Arial" pitchFamily="34" charset="0"/>
              <a:ea typeface="Times New Roman" pitchFamily="18" charset="0"/>
              <a:cs typeface="B Mitra" pitchFamily="2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مشخصات کلی، برنامه درسی و</a:t>
            </a:r>
            <a:endParaRPr lang="en-US" sz="2000" b="1" dirty="0">
              <a:latin typeface="Arial" pitchFamily="34" charset="0"/>
              <a:cs typeface="B Mitra" pitchFamily="2" charset="-7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11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 </a:t>
            </a:r>
            <a:endParaRPr lang="fa-IR" sz="2800" b="1" dirty="0">
              <a:latin typeface="Arial" pitchFamily="34" charset="0"/>
              <a:ea typeface="Times New Roman" pitchFamily="18" charset="0"/>
              <a:cs typeface="B Mitra" pitchFamily="2" charset="-7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سرفصل دروس دوره .......................</a:t>
            </a:r>
            <a:endParaRPr lang="en-US" sz="2000" b="1" dirty="0">
              <a:latin typeface="Arial" pitchFamily="34" charset="0"/>
              <a:cs typeface="B Mitra" pitchFamily="2" charset="-7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1600" b="1" dirty="0">
              <a:latin typeface="Arial" pitchFamily="34" charset="0"/>
              <a:ea typeface="Times New Roman" pitchFamily="18" charset="0"/>
              <a:cs typeface="B Mitra" pitchFamily="2" charset="-7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در رشته .......................................</a:t>
            </a:r>
            <a:endParaRPr lang="fa-IR" sz="2000" b="1" dirty="0">
              <a:latin typeface="Arial" pitchFamily="34" charset="0"/>
              <a:cs typeface="B Mitra" pitchFamily="2" charset="-7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a-IR" sz="1050" b="1" dirty="0">
              <a:latin typeface="Arial" pitchFamily="34" charset="0"/>
              <a:ea typeface="Times New Roman" pitchFamily="18" charset="0"/>
              <a:cs typeface="B Mitra" pitchFamily="2" charset="-7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Mitra" pitchFamily="2" charset="-78"/>
              </a:rPr>
              <a:t>دانشکده .........................................</a:t>
            </a:r>
            <a:endParaRPr lang="fa-IR" sz="2000" b="1" dirty="0">
              <a:latin typeface="Arial" pitchFamily="34" charset="0"/>
              <a:cs typeface="B Mitra" pitchFamily="2" charset="-78"/>
            </a:endParaRPr>
          </a:p>
          <a:p>
            <a:pPr marL="0" marR="0" lvl="0" indent="0" algn="ctr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16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B Mitra" pitchFamily="2" charset="-78"/>
            </a:endParaRPr>
          </a:p>
          <a:p>
            <a:pPr marL="0" marR="0" lvl="0" indent="0" algn="ctr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مصوب جلسه ...... شورای دانشگاه مورخ ...../...../........</a:t>
            </a:r>
            <a:endParaRPr kumimoji="0" lang="fa-IR" sz="20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B Mitra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568624" y="1623493"/>
            <a:ext cx="7200800" cy="39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جداول </a:t>
            </a:r>
            <a:r>
              <a:rPr kumimoji="0" lang="fa-IR" sz="24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دروس</a:t>
            </a:r>
            <a:endParaRPr lang="fa-IR" sz="2000" b="1" dirty="0">
              <a:cs typeface="B Mitra" pitchFamily="2" charset="-78"/>
            </a:endParaRPr>
          </a:p>
          <a:p>
            <a:pPr marL="342900" indent="-342900" algn="ctr">
              <a:lnSpc>
                <a:spcPct val="250000"/>
              </a:lnSpc>
              <a:buFont typeface="+mj-lt"/>
              <a:buAutoNum type="arabicPeriod"/>
            </a:pPr>
            <a:r>
              <a:rPr lang="fa-IR" sz="2000" b="1" dirty="0">
                <a:cs typeface="B Mitra" pitchFamily="2" charset="-78"/>
              </a:rPr>
              <a:t> ..................................</a:t>
            </a:r>
          </a:p>
          <a:p>
            <a:pPr marL="342900" indent="-342900" algn="ctr">
              <a:lnSpc>
                <a:spcPct val="250000"/>
              </a:lnSpc>
              <a:buFont typeface="+mj-lt"/>
              <a:buAutoNum type="arabicPeriod"/>
            </a:pPr>
            <a:r>
              <a:rPr lang="fa-IR" sz="2000" b="1" dirty="0">
                <a:cs typeface="B Mitra" pitchFamily="2" charset="-78"/>
              </a:rPr>
              <a:t>..................................</a:t>
            </a:r>
          </a:p>
          <a:p>
            <a:pPr marL="342900" indent="-342900" algn="ctr">
              <a:lnSpc>
                <a:spcPct val="250000"/>
              </a:lnSpc>
              <a:buFont typeface="+mj-lt"/>
              <a:buAutoNum type="arabicPeriod"/>
            </a:pPr>
            <a:r>
              <a:rPr lang="fa-IR" sz="2000" b="1" dirty="0">
                <a:cs typeface="B Mitra" pitchFamily="2" charset="-78"/>
              </a:rPr>
              <a:t>..................................</a:t>
            </a:r>
          </a:p>
          <a:p>
            <a:pPr marL="0" marR="0" lvl="0" indent="0" algn="ctr" defTabSz="914400" rtl="1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B Mitra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60512" y="872426"/>
            <a:ext cx="9001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2- مشخصات کلي: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عنوان رشته: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گرايش: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دوره تحصيلي: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بين رشته‏اي (نام رشته‌ها):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چند</a:t>
            </a:r>
            <a:r>
              <a:rPr kumimoji="0" lang="fa-IR" sz="2000" b="1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رشته‏اي (نام رشته‌ها):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235069" y="884039"/>
            <a:ext cx="22990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جدول شماره 1 :دروس پایه</a:t>
            </a:r>
            <a:endParaRPr kumimoji="0" lang="fa-IR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B Mitra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02688"/>
              </p:ext>
            </p:extLst>
          </p:nvPr>
        </p:nvGraphicFramePr>
        <p:xfrm>
          <a:off x="272480" y="1556792"/>
          <a:ext cx="9217024" cy="4752528"/>
        </p:xfrm>
        <a:graphic>
          <a:graphicData uri="http://schemas.openxmlformats.org/drawingml/2006/table">
            <a:tbl>
              <a:tblPr rtl="1"/>
              <a:tblGrid>
                <a:gridCol w="1043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1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1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23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55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26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8015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3321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کد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نام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تعداد واحد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ساعت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استاد/اساتید ارائه دهنده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32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جمع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نظری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عملی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588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279463" y="924109"/>
            <a:ext cx="34980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     جدول شماره 2: دروس تخصصی الزامی</a:t>
            </a:r>
            <a:endParaRPr kumimoji="0" lang="fa-IR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B Mitra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596162"/>
              </p:ext>
            </p:extLst>
          </p:nvPr>
        </p:nvGraphicFramePr>
        <p:xfrm>
          <a:off x="272480" y="1556792"/>
          <a:ext cx="9217024" cy="4752528"/>
        </p:xfrm>
        <a:graphic>
          <a:graphicData uri="http://schemas.openxmlformats.org/drawingml/2006/table">
            <a:tbl>
              <a:tblPr rtl="1"/>
              <a:tblGrid>
                <a:gridCol w="1043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52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96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81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01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69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965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3321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کد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نام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تعداد واحد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ساعت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استاد/اساتید ارائه دهنده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32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جمع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نظری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عملی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588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869742"/>
              </p:ext>
            </p:extLst>
          </p:nvPr>
        </p:nvGraphicFramePr>
        <p:xfrm>
          <a:off x="272480" y="1556792"/>
          <a:ext cx="9217024" cy="4752528"/>
        </p:xfrm>
        <a:graphic>
          <a:graphicData uri="http://schemas.openxmlformats.org/drawingml/2006/table">
            <a:tbl>
              <a:tblPr rtl="1"/>
              <a:tblGrid>
                <a:gridCol w="1043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73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4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06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26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738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8586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3321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کد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نام درس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تعداد واحد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ساعت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استاد/اساتید ارائه دهنده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32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جمع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نظری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Mitra" pitchFamily="2" charset="-78"/>
                        </a:rPr>
                        <a:t>عملی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5886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3031" marR="4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6243942" y="956047"/>
            <a:ext cx="36776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Mitra" pitchFamily="2" charset="-78"/>
              </a:rPr>
              <a:t>      جدول شماره 3: دروس تخصصی اختیاری</a:t>
            </a:r>
            <a:endParaRPr kumimoji="0" lang="fa-IR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B Mitra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2520" y="862255"/>
            <a:ext cx="9073008" cy="579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105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همپوشاني رشته با ساير رشته‏هاي مشابه: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a-IR" sz="2000" b="1" dirty="0">
                <a:solidFill>
                  <a:schemeClr val="bg2">
                    <a:lumMod val="10000"/>
                  </a:schemeClr>
                </a:solidFill>
                <a:cs typeface="B Nazanin" panose="00000400000000000000" pitchFamily="2" charset="-78"/>
              </a:rPr>
              <a:t>زمينه تخصصي دانشجو براي ورود به رشته: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a-IR" sz="2000" b="1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44488" y="620688"/>
            <a:ext cx="928903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ea typeface="Times New Roman" pitchFamily="18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3- تعريف و هدف رشته: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sz="2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endParaRPr lang="en-US" sz="2000" dirty="0">
              <a:solidFill>
                <a:schemeClr val="bg2">
                  <a:lumMod val="10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000" b="1" dirty="0">
                <a:solidFill>
                  <a:schemeClr val="bg2">
                    <a:lumMod val="10000"/>
                  </a:schemeClr>
                </a:solidFill>
                <a:cs typeface="B Nazanin" panose="00000400000000000000" pitchFamily="2" charset="-78"/>
              </a:rPr>
              <a:t>4- ضرورت ايجاد رشته از نظر پاسخ گويي به نيازهاي ملي و منطقه‏اي و همگامي با تحولات علمي روز:</a:t>
            </a:r>
          </a:p>
          <a:p>
            <a:endParaRPr lang="fa-IR" sz="2800" b="1" dirty="0">
              <a:solidFill>
                <a:schemeClr val="bg1"/>
              </a:solidFill>
              <a:latin typeface="Arial" pitchFamily="34" charset="0"/>
              <a:cs typeface="B Nazanin" pitchFamily="2" charset="-78"/>
            </a:endParaRPr>
          </a:p>
          <a:p>
            <a:endParaRPr lang="fa-IR" sz="2800" b="1" dirty="0">
              <a:solidFill>
                <a:schemeClr val="bg1"/>
              </a:solidFill>
              <a:latin typeface="Arial" pitchFamily="34" charset="0"/>
              <a:cs typeface="B Nazanin" pitchFamily="2" charset="-78"/>
            </a:endParaRPr>
          </a:p>
          <a:p>
            <a:endParaRPr lang="fa-IR" sz="2800" b="1" dirty="0">
              <a:solidFill>
                <a:schemeClr val="bg1"/>
              </a:solidFill>
              <a:latin typeface="Arial" pitchFamily="34" charset="0"/>
              <a:cs typeface="B Nazanin" pitchFamily="2" charset="-78"/>
            </a:endParaRPr>
          </a:p>
          <a:p>
            <a:endParaRPr lang="fa-IR" sz="2800" b="1" dirty="0">
              <a:solidFill>
                <a:schemeClr val="bg1"/>
              </a:solidFill>
              <a:latin typeface="Arial" pitchFamily="34" charset="0"/>
              <a:cs typeface="B Nazanin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sz="2000" b="1" dirty="0">
              <a:solidFill>
                <a:schemeClr val="bg1"/>
              </a:solidFill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664" y="940658"/>
            <a:ext cx="7761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a-IR" sz="20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5- توانايي‏ها و مهارت‏</a:t>
            </a:r>
            <a:r>
              <a:rPr lang="fa-IR" sz="20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ها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و اشتغال پذیری </a:t>
            </a:r>
            <a:r>
              <a:rPr lang="fa-IR" sz="20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دانش </a:t>
            </a:r>
            <a:r>
              <a:rPr lang="fa-IR" sz="20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آموختگان رشته: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44488" y="724059"/>
            <a:ext cx="9361040" cy="11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anose="00000400000000000000" pitchFamily="2" charset="-78"/>
              </a:rPr>
              <a:t>6 - </a:t>
            </a:r>
            <a:r>
              <a:rPr lang="fa-IR" sz="2000" dirty="0">
                <a:cs typeface="B Nazanin" panose="00000400000000000000" pitchFamily="2" charset="-78"/>
              </a:rPr>
              <a:t> </a:t>
            </a:r>
            <a:r>
              <a:rPr lang="fa-IR" sz="2000" b="1" dirty="0">
                <a:cs typeface="B Nazanin" panose="00000400000000000000" pitchFamily="2" charset="-78"/>
              </a:rPr>
              <a:t>شرايط لازم براي اجراي رشته: </a:t>
            </a:r>
            <a:r>
              <a:rPr lang="fa-IR" sz="2000" dirty="0">
                <a:cs typeface="B Nazanin" panose="00000400000000000000" pitchFamily="2" charset="-78"/>
              </a:rPr>
              <a:t>[شامل امکانات، تجهيزات مورد نياز (نيروي انساني، تخصص و مراتب هيأت علمي)]</a:t>
            </a:r>
          </a:p>
          <a:p>
            <a:endParaRPr lang="fa-IR" sz="1050" dirty="0">
              <a:cs typeface="B Nazanin" panose="00000400000000000000" pitchFamily="2" charset="-78"/>
            </a:endParaRPr>
          </a:p>
          <a:p>
            <a:r>
              <a:rPr lang="fa-IR" sz="2000" dirty="0">
                <a:cs typeface="B Nazanin" panose="00000400000000000000" pitchFamily="2" charset="-78"/>
              </a:rPr>
              <a:t>الف) اعضاي هيأت علمي تمام وقت رسمي و پيماني گروه ................ دانشگاه ...........</a:t>
            </a:r>
            <a:endParaRPr kumimoji="0" lang="fa-I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982296"/>
              </p:ext>
            </p:extLst>
          </p:nvPr>
        </p:nvGraphicFramePr>
        <p:xfrm>
          <a:off x="115764" y="1875833"/>
          <a:ext cx="9633523" cy="4605372"/>
        </p:xfrm>
        <a:graphic>
          <a:graphicData uri="http://schemas.openxmlformats.org/drawingml/2006/table">
            <a:tbl>
              <a:tblPr rtl="1"/>
              <a:tblGrid>
                <a:gridCol w="445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96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48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48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54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954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673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5997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7423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302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302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65460">
                <a:tc rowSpan="2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ردیف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نام و نام خانوادگي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کادر هيأت علمي موجود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اطلاعات مربوط به آخرين مدرک و رشتـه تحصيلي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گروه آموزشي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مرتبه دانشگاهي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وضعيت استخدامي</a:t>
                      </a:r>
                      <a:endParaRPr lang="en-US" sz="1600" b="1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نوع خدمت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64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مدرک تحصيلي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سال اخذ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محل اخذ (کشور)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رشته تحصيلي (تخصص)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تمام وقت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نيمه وقت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2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854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11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69926" marR="69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742370"/>
              </p:ext>
            </p:extLst>
          </p:nvPr>
        </p:nvGraphicFramePr>
        <p:xfrm>
          <a:off x="200471" y="1318164"/>
          <a:ext cx="9505057" cy="4945638"/>
        </p:xfrm>
        <a:graphic>
          <a:graphicData uri="http://schemas.openxmlformats.org/drawingml/2006/table">
            <a:tbl>
              <a:tblPr rtl="1"/>
              <a:tblGrid>
                <a:gridCol w="8296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45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0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0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30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704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860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664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12014">
                <a:tc rowSpan="2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رديف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نام و نام خانوادگي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کادر هيأت علمي موجود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اطلاعات مربوط به آخرين مدرک و رشـتـه تحصيـلي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مرتبه دانشگاهي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دانشگاه محل خدمت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8742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مدرک تحصيلي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سال اخذ 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محل اخذ (کشور)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رشته تحصيلي (</a:t>
                      </a:r>
                      <a:r>
                        <a:rPr lang="fa-IR" sz="1700" b="1" dirty="0" smtClean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تخصص بر اساس حکم کارگزینی)</a:t>
                      </a:r>
                      <a:endParaRPr lang="en-US" sz="17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74295" marR="74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44489" y="796642"/>
            <a:ext cx="93610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ب) </a:t>
            </a: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اعضاي هيأت علمي که با </a:t>
            </a: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گروه و رشته درخواستی </a:t>
            </a:r>
            <a:r>
              <a:rPr kumimoji="0" lang="fa-I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همکاري خواهند </a:t>
            </a: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داشت (رزومه</a:t>
            </a:r>
            <a:r>
              <a:rPr kumimoji="0" lang="fa-I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 اعضا حتما ضمیمه گردد)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307046" y="836712"/>
            <a:ext cx="91185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1129" tIns="45720" rIns="758586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fa-IR" sz="2000" b="1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- </a:t>
            </a:r>
            <a:r>
              <a:rPr kumimoji="0" lang="fa-IR" sz="20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شرايط و قابليت‏هاي لازم براي پذيرش دانشجو:</a:t>
            </a:r>
            <a:endParaRPr kumimoji="0" lang="fa-I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499026"/>
              </p:ext>
            </p:extLst>
          </p:nvPr>
        </p:nvGraphicFramePr>
        <p:xfrm>
          <a:off x="267759" y="764704"/>
          <a:ext cx="9609107" cy="5322298"/>
        </p:xfrm>
        <a:graphic>
          <a:graphicData uri="http://schemas.openxmlformats.org/drawingml/2006/table">
            <a:tbl>
              <a:tblPr rtl="1"/>
              <a:tblGrid>
                <a:gridCol w="3124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39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27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861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18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95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44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429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1555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953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33275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07712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518313"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رديف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5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نام و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5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نام خانوادگي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5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كادر هيات علمي موجود</a:t>
                      </a:r>
                      <a:endParaRPr lang="en-US" sz="15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اطلاعات مربوط به مدرك و رشته تخصصي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4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مرتبه دانشگاهی</a:t>
                      </a:r>
                      <a:endParaRPr lang="en-US" sz="14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وضعيت استخدامي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نوع خدمت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استاد راهنمای پایان‏نامه کارشناسی‏ارشد در دست انجام (تعداد)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استاد راهنمای رساله</a:t>
                      </a:r>
                      <a:r>
                        <a:rPr lang="fa-IR" sz="1600" b="1" baseline="0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 دکتری در دست انجام (تعداد)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587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آخرين مدرك تحصيلي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سال اخذ آخرين مدرك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محل اخذ آخرين مدرك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(كشور)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آخرين رشته تحصيلي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55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(تخصصي)</a:t>
                      </a:r>
                      <a:endParaRPr lang="en-US" sz="155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2670" marR="426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2670" marR="426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Mitra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31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دكتري 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anose="00000400000000000000" pitchFamily="2" charset="-78"/>
                        </a:rPr>
                        <a:t>ساير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4426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400" dirty="0"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2670" marR="426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85714" y="188640"/>
            <a:ext cx="6583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مشخصات اعضاي هيات علمي گروه علمی </a:t>
            </a:r>
            <a:r>
              <a:rPr lang="fa-IR" sz="2000" b="1" dirty="0">
                <a:latin typeface="Arial" pitchFamily="34" charset="0"/>
                <a:ea typeface="Times New Roman" pitchFamily="18" charset="0"/>
                <a:cs typeface="B Nazanin" panose="00000400000000000000" pitchFamily="2" charset="-78"/>
              </a:rPr>
              <a:t>که در ایجاد رشته مشارکت دارند</a:t>
            </a:r>
            <a:endParaRPr kumimoji="0" lang="fa-IR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4689" y="630932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B Mitra" pitchFamily="2" charset="-78"/>
              </a:rPr>
              <a:t>اعضاي هيات علمي مربوط به رشته مورد درخواست در جدول فوق مشخص شوند.</a:t>
            </a:r>
            <a:endParaRPr lang="fa-IR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B Mitra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7376" y="18864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فرم شماره 1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3865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1E0C742A6A97A348812EED86287F4CFD" ma:contentTypeVersion="1" ma:contentTypeDescription="یک سند جدید ایجاد کنید." ma:contentTypeScope="" ma:versionID="0b7806f5921bfe39f4b0ccb4c33386b2">
  <xsd:schema xmlns:xsd="http://www.w3.org/2001/XMLSchema" xmlns:xs="http://www.w3.org/2001/XMLSchema" xmlns:p="http://schemas.microsoft.com/office/2006/metadata/properties" xmlns:ns1="http://schemas.microsoft.com/sharepoint/v3" xmlns:ns2="d2289274-6128-4816-ae07-41a25b982335" targetNamespace="http://schemas.microsoft.com/office/2006/metadata/properties" ma:root="true" ma:fieldsID="743fb070bdc29b388662eb9608e4fcc7" ns1:_="" ns2:_="">
    <xsd:import namespace="http://schemas.microsoft.com/sharepoint/v3"/>
    <xsd:import namespace="d2289274-6128-4816-ae07-41a25b982335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تاریخ شروع زمان بندی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تاریخ اتمام زمان بندی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289274-6128-4816-ae07-41a25b982335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مقدار شناسه سند" ma:description="مقدار شناسه سند تعیین شده برای این آیتم." ma:internalName="_dlc_DocId" ma:readOnly="true">
      <xsd:simpleType>
        <xsd:restriction base="dms:Text"/>
      </xsd:simpleType>
    </xsd:element>
    <xsd:element name="_dlc_DocIdUrl" ma:index="11" nillable="true" ma:displayName="شناسه سند" ma:description="پیوند دائمی به این سند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d2289274-6128-4816-ae07-41a25b982335">5VXMWDDNTVKU-26-369</_dlc_DocId>
    <_dlc_DocIdUrl xmlns="d2289274-6128-4816-ae07-41a25b982335">
      <Url>http://www.sbu.ac.ir/Adj/EDUVP/plan/_layouts/DocIdRedir.aspx?ID=5VXMWDDNTVKU-26-369</Url>
      <Description>5VXMWDDNTVKU-26-369</Description>
    </_dlc_DocIdUrl>
  </documentManagement>
</p:properties>
</file>

<file path=customXml/itemProps1.xml><?xml version="1.0" encoding="utf-8"?>
<ds:datastoreItem xmlns:ds="http://schemas.openxmlformats.org/officeDocument/2006/customXml" ds:itemID="{98B1EA86-7EF8-4E96-A095-971CBC7E82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597B08-27C4-4180-82B6-4E68A87C12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2289274-6128-4816-ae07-41a25b9823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C55782-55B1-4177-83CE-BB568350C2C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C1D6485-DB89-4B23-90B9-FAD2F85A3E4F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d2289274-6128-4816-ae07-41a25b98233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</TotalTime>
  <Words>826</Words>
  <Application>Microsoft Office PowerPoint</Application>
  <PresentationFormat>A4 Paper (210x297 mm)</PresentationFormat>
  <Paragraphs>224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B Mitra</vt:lpstr>
      <vt:lpstr>Times New Roman</vt:lpstr>
      <vt:lpstr>B Nazanin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PARANDCO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m.maghsodi</dc:creator>
  <cp:lastModifiedBy>dr.samei</cp:lastModifiedBy>
  <cp:revision>151</cp:revision>
  <dcterms:created xsi:type="dcterms:W3CDTF">2012-10-31T05:31:38Z</dcterms:created>
  <dcterms:modified xsi:type="dcterms:W3CDTF">2021-01-13T08:36:52Z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0x0101001E0C742A6A97A348812EED86287F4CFD</vt:lpwstr>
  </property>
  <property fmtid="{D5CDD505-2E9C-101B-9397-08002B2CF9AE}" pid="3" name="_dlc_DocIdItemGuid">
    <vt:lpwstr>a5a64229-be77-45b1-94ea-5c2ceab39d60</vt:lpwstr>
  </property>
</Properties>
</file>